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  <p:sldMasterId id="2147483679" r:id="rId2"/>
  </p:sldMasterIdLst>
  <p:notesMasterIdLst>
    <p:notesMasterId r:id="rId14"/>
  </p:notesMasterIdLst>
  <p:sldIdLst>
    <p:sldId id="267" r:id="rId3"/>
    <p:sldId id="268" r:id="rId4"/>
    <p:sldId id="288" r:id="rId5"/>
    <p:sldId id="289" r:id="rId6"/>
    <p:sldId id="270" r:id="rId7"/>
    <p:sldId id="271" r:id="rId8"/>
    <p:sldId id="272" r:id="rId9"/>
    <p:sldId id="273" r:id="rId10"/>
    <p:sldId id="274" r:id="rId11"/>
    <p:sldId id="275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C7ED-8A7C-401C-BD3C-88EB074CCD70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E60F7-8015-46C3-A552-15820A71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12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60F7-8015-46C3-A552-15820A712E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23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60F7-8015-46C3-A552-15820A712E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75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3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7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87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945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916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22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38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23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922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66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52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377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68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86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89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5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16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4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1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1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atasheeter_upr_crn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58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0" y="6017385"/>
            <a:ext cx="12192000" cy="870164"/>
            <a:chOff x="0" y="6017385"/>
            <a:chExt cx="12192000" cy="870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6017385"/>
              <a:ext cx="12192000" cy="870164"/>
            </a:xfrm>
            <a:prstGeom prst="rect">
              <a:avLst/>
            </a:prstGeom>
            <a:solidFill>
              <a:srgbClr val="2B2B2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190276"/>
              <a:ext cx="9564084" cy="507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dirty="0" smtClean="0">
                  <a:solidFill>
                    <a:prstClr val="white"/>
                  </a:solidFill>
                </a:rPr>
                <a:t>@</a:t>
              </a:r>
              <a:r>
                <a:rPr lang="en-US" dirty="0" err="1" smtClean="0">
                  <a:solidFill>
                    <a:prstClr val="white"/>
                  </a:solidFill>
                </a:rPr>
                <a:t>teaminstant</a:t>
              </a:r>
              <a:r>
                <a:rPr lang="en-US" dirty="0" smtClean="0">
                  <a:solidFill>
                    <a:prstClr val="white"/>
                  </a:solidFill>
                </a:rPr>
                <a:t> </a:t>
              </a:r>
              <a:r>
                <a:rPr lang="en-US" sz="2400" dirty="0" smtClean="0">
                  <a:solidFill>
                    <a:srgbClr val="E7E6E6"/>
                  </a:solidFill>
                </a:rPr>
                <a:t>|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dirty="0" smtClean="0">
                  <a:solidFill>
                    <a:srgbClr val="C1D72D"/>
                  </a:solidFill>
                </a:rPr>
                <a:t>1 (844) 330-3440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sz="2400" dirty="0" smtClean="0">
                  <a:solidFill>
                    <a:srgbClr val="E7E6E6"/>
                  </a:solidFill>
                </a:rPr>
                <a:t>|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dirty="0" smtClean="0">
                  <a:solidFill>
                    <a:prstClr val="white"/>
                  </a:solidFill>
                </a:rPr>
                <a:t>info@instant-tech.com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sz="2400" dirty="0" smtClean="0">
                  <a:solidFill>
                    <a:srgbClr val="E7E6E6"/>
                  </a:solidFill>
                </a:rPr>
                <a:t>|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dirty="0" smtClean="0">
                  <a:solidFill>
                    <a:srgbClr val="C1D72D"/>
                  </a:solidFill>
                </a:rPr>
                <a:t>www.instant-tech.com</a:t>
              </a:r>
              <a:endParaRPr lang="en-US" dirty="0">
                <a:solidFill>
                  <a:srgbClr val="C1D72D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9817" y="6069900"/>
              <a:ext cx="1789716" cy="651575"/>
            </a:xfrm>
            <a:prstGeom prst="rect">
              <a:avLst/>
            </a:prstGeom>
          </p:spPr>
        </p:pic>
      </p:grpSp>
      <p:pic>
        <p:nvPicPr>
          <p:cNvPr id="7" name="Picture 6" descr="datasheeter_upr_crnr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01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0" y="6017385"/>
            <a:ext cx="12192000" cy="870164"/>
            <a:chOff x="0" y="6017385"/>
            <a:chExt cx="12192000" cy="870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6017385"/>
              <a:ext cx="12192000" cy="870164"/>
            </a:xfrm>
            <a:prstGeom prst="rect">
              <a:avLst/>
            </a:prstGeom>
            <a:solidFill>
              <a:srgbClr val="2B2B2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190276"/>
              <a:ext cx="9564084" cy="507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dirty="0" smtClean="0">
                  <a:solidFill>
                    <a:prstClr val="white"/>
                  </a:solidFill>
                </a:rPr>
                <a:t>@</a:t>
              </a:r>
              <a:r>
                <a:rPr lang="en-US" dirty="0" err="1" smtClean="0">
                  <a:solidFill>
                    <a:prstClr val="white"/>
                  </a:solidFill>
                </a:rPr>
                <a:t>teaminstant</a:t>
              </a:r>
              <a:r>
                <a:rPr lang="en-US" dirty="0" smtClean="0">
                  <a:solidFill>
                    <a:prstClr val="white"/>
                  </a:solidFill>
                </a:rPr>
                <a:t> </a:t>
              </a:r>
              <a:r>
                <a:rPr lang="en-US" sz="2400" dirty="0" smtClean="0">
                  <a:solidFill>
                    <a:srgbClr val="E7E6E6"/>
                  </a:solidFill>
                </a:rPr>
                <a:t>|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dirty="0" smtClean="0">
                  <a:solidFill>
                    <a:srgbClr val="C1D72D"/>
                  </a:solidFill>
                </a:rPr>
                <a:t>1 (844) 330-3440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sz="2400" dirty="0" smtClean="0">
                  <a:solidFill>
                    <a:srgbClr val="E7E6E6"/>
                  </a:solidFill>
                </a:rPr>
                <a:t>|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dirty="0" smtClean="0">
                  <a:solidFill>
                    <a:prstClr val="white"/>
                  </a:solidFill>
                </a:rPr>
                <a:t>info@instant-tech.com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sz="2400" dirty="0" smtClean="0">
                  <a:solidFill>
                    <a:srgbClr val="E7E6E6"/>
                  </a:solidFill>
                </a:rPr>
                <a:t>|</a:t>
              </a:r>
              <a:r>
                <a:rPr lang="en-US" dirty="0" smtClean="0">
                  <a:solidFill>
                    <a:prstClr val="black"/>
                  </a:solidFill>
                </a:rPr>
                <a:t> </a:t>
              </a:r>
              <a:r>
                <a:rPr lang="en-US" dirty="0" smtClean="0">
                  <a:solidFill>
                    <a:srgbClr val="C1D72D"/>
                  </a:solidFill>
                </a:rPr>
                <a:t>www.instant-tech.com</a:t>
              </a:r>
              <a:endParaRPr lang="en-US" dirty="0">
                <a:solidFill>
                  <a:srgbClr val="C1D72D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9817" y="6069900"/>
              <a:ext cx="1789716" cy="651575"/>
            </a:xfrm>
            <a:prstGeom prst="rect">
              <a:avLst/>
            </a:prstGeom>
          </p:spPr>
        </p:pic>
      </p:grpSp>
      <p:pic>
        <p:nvPicPr>
          <p:cNvPr id="7" name="Picture 6" descr="datasheeter_upr_crnr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9152" cy="18083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EF5BD44-6DC3-416E-8D3F-CB153D40F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49C04-C2B3-4CF0-9F21-21BA6F14A2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39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addchime.com/virtual-agents.html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cs typeface="Chalkboard"/>
              </a:rPr>
              <a:t>Virtual Agent Integration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smtClean="0">
                <a:cs typeface="Chalkboard"/>
              </a:rPr>
              <a:t>March 8, </a:t>
            </a:r>
            <a:r>
              <a:rPr lang="en-US" sz="3200" dirty="0">
                <a:cs typeface="Chalkboard"/>
              </a:rPr>
              <a:t>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MS Dynamics virtual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Pre-conversation</a:t>
            </a:r>
          </a:p>
          <a:p>
            <a:pPr lvl="1"/>
            <a:r>
              <a:rPr lang="en-US" dirty="0" smtClean="0"/>
              <a:t>Creates a case</a:t>
            </a:r>
          </a:p>
          <a:p>
            <a:pPr lvl="2"/>
            <a:r>
              <a:rPr lang="en-US" dirty="0" smtClean="0"/>
              <a:t>Creates a contact if the e-mail isn’t found in the Contacts table</a:t>
            </a:r>
          </a:p>
          <a:p>
            <a:pPr lvl="1"/>
            <a:r>
              <a:rPr lang="en-US" dirty="0" smtClean="0"/>
              <a:t>Sends new tab with URL to the new case</a:t>
            </a:r>
          </a:p>
          <a:p>
            <a:r>
              <a:rPr lang="en-US" dirty="0" smtClean="0"/>
              <a:t>Post-conversation</a:t>
            </a:r>
            <a:endParaRPr lang="en-US" dirty="0"/>
          </a:p>
          <a:p>
            <a:pPr lvl="1"/>
            <a:r>
              <a:rPr lang="en-US" dirty="0" smtClean="0"/>
              <a:t>Updates case description with session data (there’s a 2000 character limit to the description field)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67198" y="308885"/>
            <a:ext cx="41479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/>
            <a:r>
              <a:rPr lang="en-US" altLang="en-US" sz="5400" dirty="0" smtClean="0">
                <a:solidFill>
                  <a:prstClr val="black"/>
                </a:solidFill>
              </a:rPr>
              <a:t>Virtual Agents</a:t>
            </a:r>
            <a:endParaRPr lang="en-US" sz="5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64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 smtClean="0">
                <a:hlinkClick r:id="rId2"/>
              </a:rPr>
              <a:t>addchime.com/virtual-agents.html</a:t>
            </a:r>
            <a:r>
              <a:rPr lang="en-US" dirty="0" smtClean="0"/>
              <a:t> </a:t>
            </a:r>
            <a:r>
              <a:rPr lang="en-US" dirty="0" smtClean="0"/>
              <a:t>for screen shots and more virtual agent integration videos!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30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838200" y="1690688"/>
            <a:ext cx="72801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Purpose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do virtual agents integrate with Chime?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Three types of virtual agents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Chime – virtual agent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Virtual agent source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Demo: </a:t>
            </a:r>
            <a:r>
              <a:rPr lang="en-US" sz="2400" dirty="0"/>
              <a:t>super simple virtual agents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Demo: MS Dynamics virtual agents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8067198" y="308885"/>
            <a:ext cx="41479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/>
            <a:r>
              <a:rPr lang="en-US" altLang="en-US" sz="5400" dirty="0" smtClean="0">
                <a:solidFill>
                  <a:prstClr val="black"/>
                </a:solidFill>
              </a:rPr>
              <a:t>Virtual Agents</a:t>
            </a:r>
            <a:endParaRPr lang="en-US" sz="5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Virtual agents enhance agent efficiency.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8526"/>
          </a:xfrm>
        </p:spPr>
        <p:txBody>
          <a:bodyPr/>
          <a:lstStyle/>
          <a:p>
            <a:r>
              <a:rPr lang="en-US" dirty="0" smtClean="0"/>
              <a:t>Agents get MORE information FASTER</a:t>
            </a:r>
          </a:p>
          <a:p>
            <a:r>
              <a:rPr lang="en-US" dirty="0" smtClean="0"/>
              <a:t>Seekers are deflected to self-help resources</a:t>
            </a:r>
          </a:p>
          <a:p>
            <a:r>
              <a:rPr lang="en-US" dirty="0" smtClean="0"/>
              <a:t>Complimentary systems are updated automatically</a:t>
            </a:r>
          </a:p>
        </p:txBody>
      </p:sp>
    </p:spTree>
    <p:extLst>
      <p:ext uri="{BB962C8B-B14F-4D97-AF65-F5344CB8AC3E}">
        <p14:creationId xmlns:p14="http://schemas.microsoft.com/office/powerpoint/2010/main" val="64746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can we _________ ??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15002"/>
          </a:xfrm>
        </p:spPr>
        <p:txBody>
          <a:bodyPr/>
          <a:lstStyle/>
          <a:p>
            <a:r>
              <a:rPr lang="en-US" dirty="0" smtClean="0"/>
              <a:t>Integrate Chime with our external ticketing system?</a:t>
            </a:r>
          </a:p>
          <a:p>
            <a:r>
              <a:rPr lang="en-US" dirty="0" smtClean="0"/>
              <a:t>Deflect common questions to the knowledge base/Wiki/FAQ?</a:t>
            </a:r>
          </a:p>
          <a:p>
            <a:r>
              <a:rPr lang="en-US" dirty="0" smtClean="0"/>
              <a:t>Show the agent the seeker’s internal account data?</a:t>
            </a:r>
          </a:p>
          <a:p>
            <a:r>
              <a:rPr lang="en-US" dirty="0"/>
              <a:t>Show the agent the seeker’s </a:t>
            </a:r>
            <a:r>
              <a:rPr lang="en-US" dirty="0" smtClean="0"/>
              <a:t>personal device information?</a:t>
            </a:r>
            <a:endParaRPr lang="en-US" dirty="0"/>
          </a:p>
          <a:p>
            <a:r>
              <a:rPr lang="en-US" dirty="0" smtClean="0"/>
              <a:t>Route the seeker to an agent that speaks their preferred language?</a:t>
            </a:r>
          </a:p>
          <a:p>
            <a:r>
              <a:rPr lang="en-US" dirty="0" smtClean="0"/>
              <a:t>Send an e-mail transcript to an additional mailbox in a special format?</a:t>
            </a:r>
          </a:p>
          <a:p>
            <a:r>
              <a:rPr lang="en-US" dirty="0" smtClean="0"/>
              <a:t>….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the purpose of a virtual agent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>
            <a:normAutofit/>
          </a:bodyPr>
          <a:lstStyle/>
          <a:p>
            <a:r>
              <a:rPr lang="en-US" sz="2000" dirty="0"/>
              <a:t>Virtual Agent (</a:t>
            </a:r>
            <a:r>
              <a:rPr lang="en-US" sz="2000" dirty="0" err="1"/>
              <a:t>v.a.</a:t>
            </a:r>
            <a:r>
              <a:rPr lang="en-US" sz="2000" dirty="0"/>
              <a:t>) – a compiled C# assembly or C# file, that can have multiple classes, but at least one class must implement the </a:t>
            </a:r>
            <a:r>
              <a:rPr lang="en-US" sz="2000" dirty="0" err="1"/>
              <a:t>IVirtualAgent</a:t>
            </a:r>
            <a:r>
              <a:rPr lang="en-US" sz="2000" dirty="0"/>
              <a:t> interface of Chime’s ExtensionLibrary.dll.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We have a virtual agent development kit that includes:</a:t>
            </a:r>
          </a:p>
          <a:p>
            <a:pPr lvl="1"/>
            <a:r>
              <a:rPr lang="en-US" sz="1600" dirty="0"/>
              <a:t>Necessary </a:t>
            </a:r>
            <a:r>
              <a:rPr lang="en-US" sz="1600" dirty="0" smtClean="0"/>
              <a:t>library</a:t>
            </a:r>
            <a:endParaRPr lang="en-US" sz="1600" dirty="0"/>
          </a:p>
          <a:p>
            <a:pPr lvl="1"/>
            <a:r>
              <a:rPr lang="en-US" sz="1600" dirty="0"/>
              <a:t>Virtual agent templates, sample virtual agents</a:t>
            </a:r>
          </a:p>
          <a:p>
            <a:pPr lvl="1"/>
            <a:r>
              <a:rPr lang="en-US" sz="1600" dirty="0"/>
              <a:t>Sandbox for testing during development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Perform automated tasks at specific points in the Chime session lifecycle</a:t>
            </a:r>
          </a:p>
        </p:txBody>
      </p:sp>
      <p:sp>
        <p:nvSpPr>
          <p:cNvPr id="5" name="Rectangle 4"/>
          <p:cNvSpPr/>
          <p:nvPr/>
        </p:nvSpPr>
        <p:spPr>
          <a:xfrm>
            <a:off x="8067198" y="308885"/>
            <a:ext cx="41479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/>
            <a:r>
              <a:rPr lang="en-US" altLang="en-US" sz="5400" dirty="0" smtClean="0">
                <a:solidFill>
                  <a:prstClr val="black"/>
                </a:solidFill>
              </a:rPr>
              <a:t>Virtual Agents</a:t>
            </a:r>
            <a:endParaRPr lang="en-US" sz="5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53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Three types of virtual agents per queue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52" y="1463160"/>
            <a:ext cx="10037296" cy="4351338"/>
          </a:xfrm>
        </p:spPr>
      </p:pic>
    </p:spTree>
    <p:extLst>
      <p:ext uri="{BB962C8B-B14F-4D97-AF65-F5344CB8AC3E}">
        <p14:creationId xmlns:p14="http://schemas.microsoft.com/office/powerpoint/2010/main" val="248082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Chime – virtual agent communication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942" y="1690688"/>
            <a:ext cx="7640116" cy="2934109"/>
          </a:xfrm>
        </p:spPr>
      </p:pic>
      <p:sp>
        <p:nvSpPr>
          <p:cNvPr id="6" name="Cloud Callout 5"/>
          <p:cNvSpPr/>
          <p:nvPr/>
        </p:nvSpPr>
        <p:spPr>
          <a:xfrm>
            <a:off x="9160476" y="716692"/>
            <a:ext cx="2553729" cy="1817547"/>
          </a:xfrm>
          <a:prstGeom prst="cloudCallout">
            <a:avLst>
              <a:gd name="adj1" fmla="val -60169"/>
              <a:gd name="adj2" fmla="val 372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35529" y="1087689"/>
            <a:ext cx="20182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Sandbox has tools to simulate the bridge of communication between Chime and the virtual agents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75942" y="4539049"/>
            <a:ext cx="7059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the virtual agents and the plugin manager within Chime have a  reference to a common library, ExtensionLibrary.dll. This tool defines the methods by which they can communicate.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Virtual agent source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206578" cy="4031478"/>
          </a:xfrm>
        </p:spPr>
        <p:txBody>
          <a:bodyPr/>
          <a:lstStyle/>
          <a:p>
            <a:pPr marL="285750" indent="-285750"/>
            <a:r>
              <a:rPr lang="en-US" sz="2000" dirty="0"/>
              <a:t>8 methods to implement interface</a:t>
            </a:r>
          </a:p>
          <a:p>
            <a:pPr marL="285750" indent="-285750"/>
            <a:r>
              <a:rPr lang="en-US" sz="2000" dirty="0"/>
              <a:t>For a simple </a:t>
            </a:r>
            <a:r>
              <a:rPr lang="en-US" sz="2000" dirty="0" err="1"/>
              <a:t>v.a</a:t>
            </a:r>
            <a:r>
              <a:rPr lang="en-US" sz="2000" dirty="0" err="1" smtClean="0"/>
              <a:t>.</a:t>
            </a:r>
            <a:r>
              <a:rPr lang="en-US" sz="2000" dirty="0" smtClean="0"/>
              <a:t>, </a:t>
            </a:r>
            <a:r>
              <a:rPr lang="en-US" sz="2000" dirty="0"/>
              <a:t>most methods are 3 lines or less.</a:t>
            </a:r>
          </a:p>
          <a:p>
            <a:pPr marL="285750" indent="-285750"/>
            <a:r>
              <a:rPr lang="en-US" sz="2000" dirty="0"/>
              <a:t>B</a:t>
            </a:r>
            <a:r>
              <a:rPr lang="en-US" sz="2000" dirty="0" smtClean="0"/>
              <a:t>ulk </a:t>
            </a:r>
            <a:r>
              <a:rPr lang="en-US" sz="2000" dirty="0"/>
              <a:t>of logic is in the </a:t>
            </a:r>
            <a:r>
              <a:rPr lang="en-US" sz="2000" dirty="0" err="1"/>
              <a:t>SeekerConnected</a:t>
            </a:r>
            <a:r>
              <a:rPr lang="en-US" sz="2000" dirty="0"/>
              <a:t> method</a:t>
            </a:r>
          </a:p>
          <a:p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82" y="1690688"/>
            <a:ext cx="7053918" cy="3651892"/>
          </a:xfrm>
        </p:spPr>
      </p:pic>
    </p:spTree>
    <p:extLst>
      <p:ext uri="{BB962C8B-B14F-4D97-AF65-F5344CB8AC3E}">
        <p14:creationId xmlns:p14="http://schemas.microsoft.com/office/powerpoint/2010/main" val="357040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Super simple virtual agents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421431"/>
            <a:ext cx="6172200" cy="400561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67198" y="308885"/>
            <a:ext cx="41479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/>
            <a:r>
              <a:rPr lang="en-US" altLang="en-US" sz="5400" dirty="0" smtClean="0">
                <a:solidFill>
                  <a:prstClr val="black"/>
                </a:solidFill>
              </a:rPr>
              <a:t>Virtual Agents</a:t>
            </a:r>
            <a:endParaRPr lang="en-US" sz="5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36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tant Technologies.potx" id="{FD1C767C-4C3F-4662-AD60-20997FDEE659}" vid="{36C2C403-6EC0-4877-87C6-7341CA0DAE62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tant Technologies.potx" id="{FD1C767C-4C3F-4662-AD60-20997FDEE659}" vid="{36C2C403-6EC0-4877-87C6-7341CA0DAE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429</TotalTime>
  <Words>376</Words>
  <Application>Microsoft Office PowerPoint</Application>
  <PresentationFormat>Widescreen</PresentationFormat>
  <Paragraphs>58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Chalkboard</vt:lpstr>
      <vt:lpstr>Office Theme</vt:lpstr>
      <vt:lpstr>1_Office Theme</vt:lpstr>
      <vt:lpstr>Virtual Agent Integration</vt:lpstr>
      <vt:lpstr>Contents</vt:lpstr>
      <vt:lpstr>Virtual agents enhance agent efficiency.</vt:lpstr>
      <vt:lpstr>How can we _________ ??</vt:lpstr>
      <vt:lpstr>What is the purpose of a virtual agent?</vt:lpstr>
      <vt:lpstr>Three types of virtual agents per queue</vt:lpstr>
      <vt:lpstr>Chime – virtual agent communication</vt:lpstr>
      <vt:lpstr>Virtual agent source code</vt:lpstr>
      <vt:lpstr>Super simple virtual agents</vt:lpstr>
      <vt:lpstr>MS Dynamics virtual agents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Agent Test Harness</dc:title>
  <dc:creator>Rachel Quimby</dc:creator>
  <cp:lastModifiedBy>Rachel Quimby</cp:lastModifiedBy>
  <cp:revision>47</cp:revision>
  <dcterms:created xsi:type="dcterms:W3CDTF">2016-01-20T13:45:13Z</dcterms:created>
  <dcterms:modified xsi:type="dcterms:W3CDTF">2016-03-08T21:24:15Z</dcterms:modified>
</cp:coreProperties>
</file>